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78" r:id="rId3"/>
    <p:sldId id="379" r:id="rId4"/>
    <p:sldId id="380" r:id="rId5"/>
    <p:sldId id="381" r:id="rId6"/>
    <p:sldId id="382" r:id="rId7"/>
    <p:sldId id="383" r:id="rId8"/>
    <p:sldId id="395" r:id="rId9"/>
    <p:sldId id="384" r:id="rId10"/>
    <p:sldId id="404" r:id="rId11"/>
    <p:sldId id="386" r:id="rId12"/>
    <p:sldId id="398" r:id="rId13"/>
    <p:sldId id="410" r:id="rId14"/>
    <p:sldId id="401" r:id="rId15"/>
    <p:sldId id="402" r:id="rId16"/>
    <p:sldId id="403" r:id="rId17"/>
    <p:sldId id="405" r:id="rId18"/>
    <p:sldId id="413" r:id="rId19"/>
    <p:sldId id="414" r:id="rId20"/>
    <p:sldId id="408" r:id="rId21"/>
    <p:sldId id="407" r:id="rId22"/>
    <p:sldId id="409" r:id="rId23"/>
    <p:sldId id="411" r:id="rId24"/>
    <p:sldId id="396" r:id="rId25"/>
    <p:sldId id="397" r:id="rId26"/>
    <p:sldId id="391" r:id="rId27"/>
    <p:sldId id="3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3" autoAdjust="0"/>
    <p:restoredTop sz="90379" autoAdjust="0"/>
  </p:normalViewPr>
  <p:slideViewPr>
    <p:cSldViewPr snapToGrid="0">
      <p:cViewPr varScale="1">
        <p:scale>
          <a:sx n="67" d="100"/>
          <a:sy n="67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7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13948-4B72-4E66-8072-363673B2D69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3E0A0-01E2-44B4-B5FF-AB8B5648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7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36D85-B41F-417A-8BD9-E1E768E1E1C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Hùng Quân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3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</a:t>
            </a:r>
            <a:r>
              <a:rPr lang="en-US" baseline="0" dirty="0" err="1" smtClean="0"/>
              <a:t>HDL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testbench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systemverilog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testbench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UVM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9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0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netlist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logic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logic do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48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timing: </a:t>
            </a:r>
            <a:r>
              <a:rPr lang="en-US" baseline="0" dirty="0" err="1" smtClean="0"/>
              <a:t>m</a:t>
            </a:r>
            <a:r>
              <a:rPr lang="en-US" dirty="0" err="1" smtClean="0"/>
              <a:t>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timing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Delay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cell (IO Path),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cell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(interconnect)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Timing check (setup, </a:t>
            </a:r>
            <a:r>
              <a:rPr lang="en-US" baseline="0" dirty="0" err="1" smtClean="0"/>
              <a:t>holdtime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1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-IP: Intellectual</a:t>
            </a:r>
            <a:r>
              <a:rPr lang="en-US" baseline="0" dirty="0" smtClean="0"/>
              <a:t>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8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Silicon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Germanium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1 con chip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36D85-B41F-417A-8BD9-E1E768E1E1C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Hùng Quân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vi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vỏ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lõi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chân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Vỏ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lõi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trở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cuộn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cực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diot</a:t>
            </a:r>
            <a:r>
              <a:rPr lang="en-US" baseline="0" dirty="0" smtClean="0"/>
              <a:t>, transistor, </a:t>
            </a:r>
            <a:r>
              <a:rPr lang="en-US" baseline="0" dirty="0" err="1" smtClean="0"/>
              <a:t>NMOS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PMOS</a:t>
            </a:r>
            <a:r>
              <a:rPr lang="en-US" baseline="0" dirty="0" smtClean="0"/>
              <a:t>, …),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lõi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lõi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3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chụp</a:t>
            </a:r>
            <a:r>
              <a:rPr lang="en-US" baseline="0" dirty="0" smtClean="0"/>
              <a:t> </a:t>
            </a:r>
            <a:r>
              <a:rPr lang="en-US" dirty="0" smtClean="0"/>
              <a:t>vi </a:t>
            </a:r>
            <a:r>
              <a:rPr lang="en-US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lõi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5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-vi </a:t>
            </a:r>
            <a:r>
              <a:rPr lang="en-US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,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: vi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, vi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logic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endParaRPr lang="en-US" baseline="0" dirty="0" smtClean="0"/>
          </a:p>
          <a:p>
            <a:r>
              <a:rPr lang="en-US" baseline="0" dirty="0" smtClean="0"/>
              <a:t>    -&gt;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logic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logic 0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logic 1</a:t>
            </a:r>
          </a:p>
          <a:p>
            <a:r>
              <a:rPr lang="en-US" baseline="0" dirty="0" smtClean="0"/>
              <a:t>    -&gt; </a:t>
            </a:r>
            <a:r>
              <a:rPr lang="en-US" baseline="0" dirty="0" err="1" smtClean="0"/>
              <a:t>cạch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xuống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8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-qui </a:t>
            </a:r>
            <a:r>
              <a:rPr lang="en-US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: 1, …, 7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RTL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logic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verification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layout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logic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verification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 front-end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back-end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3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62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RTL</a:t>
            </a:r>
            <a:r>
              <a:rPr lang="en-US" dirty="0" smtClean="0"/>
              <a:t>:</a:t>
            </a:r>
            <a:r>
              <a:rPr lang="en-US" baseline="0" dirty="0" smtClean="0"/>
              <a:t> Register Transfer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91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-Testbench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E0A0-01E2-44B4-B5FF-AB8B56481C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0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FBD48-328B-40DC-A791-EBF7D302065F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739"/>
            <a:ext cx="12192000" cy="55721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9C1A-3BE6-46BE-A902-C989C8401EA8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/>
          <a:srcRect r="5873"/>
          <a:stretch/>
        </p:blipFill>
        <p:spPr>
          <a:xfrm>
            <a:off x="-26275" y="711304"/>
            <a:ext cx="813385" cy="81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06" y="1825625"/>
            <a:ext cx="827293" cy="983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5" y="2803638"/>
            <a:ext cx="847495" cy="676336"/>
          </a:xfrm>
          <a:prstGeom prst="rect">
            <a:avLst/>
          </a:prstGeom>
        </p:spPr>
      </p:pic>
      <p:pic>
        <p:nvPicPr>
          <p:cNvPr id="10" name="Picture 9"/>
          <p:cNvPicPr/>
          <p:nvPr userDrawn="1"/>
        </p:nvPicPr>
        <p:blipFill rotWithShape="1">
          <a:blip r:embed="rId5"/>
          <a:srcRect l="26343" t="10457" r="26602" b="7793"/>
          <a:stretch/>
        </p:blipFill>
        <p:spPr>
          <a:xfrm>
            <a:off x="-62512" y="3669319"/>
            <a:ext cx="974128" cy="1305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9583" y="5540672"/>
            <a:ext cx="1585402" cy="7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2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11303"/>
            <a:ext cx="2628900" cy="54656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11303"/>
            <a:ext cx="7734300" cy="54656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9AB5-FA79-4AC2-A17C-F6E009F8DC4B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/>
          <a:srcRect r="5873"/>
          <a:stretch/>
        </p:blipFill>
        <p:spPr>
          <a:xfrm>
            <a:off x="-26275" y="711304"/>
            <a:ext cx="813385" cy="81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06" y="1825625"/>
            <a:ext cx="827293" cy="983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5" y="2803638"/>
            <a:ext cx="847495" cy="676336"/>
          </a:xfrm>
          <a:prstGeom prst="rect">
            <a:avLst/>
          </a:prstGeom>
        </p:spPr>
      </p:pic>
      <p:pic>
        <p:nvPicPr>
          <p:cNvPr id="10" name="Picture 9"/>
          <p:cNvPicPr/>
          <p:nvPr userDrawn="1"/>
        </p:nvPicPr>
        <p:blipFill rotWithShape="1">
          <a:blip r:embed="rId5"/>
          <a:srcRect l="26343" t="10457" r="26602" b="7793"/>
          <a:stretch/>
        </p:blipFill>
        <p:spPr>
          <a:xfrm>
            <a:off x="-62512" y="3669319"/>
            <a:ext cx="974128" cy="1305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9583" y="5540672"/>
            <a:ext cx="1585402" cy="7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0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F5354-B193-405F-A60B-B165257CDD39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/>
          <a:srcRect r="5873"/>
          <a:stretch/>
        </p:blipFill>
        <p:spPr>
          <a:xfrm>
            <a:off x="-26275" y="711304"/>
            <a:ext cx="813385" cy="81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06" y="1825625"/>
            <a:ext cx="827293" cy="983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5" y="2803638"/>
            <a:ext cx="847495" cy="676336"/>
          </a:xfrm>
          <a:prstGeom prst="rect">
            <a:avLst/>
          </a:prstGeom>
        </p:spPr>
      </p:pic>
      <p:pic>
        <p:nvPicPr>
          <p:cNvPr id="10" name="Picture 9"/>
          <p:cNvPicPr/>
          <p:nvPr userDrawn="1"/>
        </p:nvPicPr>
        <p:blipFill rotWithShape="1">
          <a:blip r:embed="rId5"/>
          <a:srcRect l="26343" t="10457" r="26602" b="7793"/>
          <a:stretch/>
        </p:blipFill>
        <p:spPr>
          <a:xfrm>
            <a:off x="-62512" y="3669319"/>
            <a:ext cx="974128" cy="1305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9583" y="5540672"/>
            <a:ext cx="1585402" cy="7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918001"/>
            <a:ext cx="10515600" cy="2852737"/>
          </a:xfrm>
        </p:spPr>
        <p:txBody>
          <a:bodyPr anchor="b"/>
          <a:lstStyle>
            <a:lvl1pPr algn="just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9772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3099"/>
            <a:ext cx="12192000" cy="1104901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fld id="{89C94D0E-DA66-4A7E-8156-CD3FF819DF30}" type="datetime1">
              <a:rPr lang="en-US" smtClean="0"/>
              <a:t>4/6/2017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fld id="{A7DAC8A1-7CF8-48DB-8213-EC8862FED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D65-9C5A-4B61-9F46-3F5443410092}" type="datetime1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 r="5873"/>
          <a:stretch/>
        </p:blipFill>
        <p:spPr>
          <a:xfrm>
            <a:off x="-26275" y="711304"/>
            <a:ext cx="813385" cy="81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06" y="1825625"/>
            <a:ext cx="827293" cy="983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5" y="2803638"/>
            <a:ext cx="847495" cy="676336"/>
          </a:xfrm>
          <a:prstGeom prst="rect">
            <a:avLst/>
          </a:prstGeom>
        </p:spPr>
      </p:pic>
      <p:pic>
        <p:nvPicPr>
          <p:cNvPr id="11" name="Picture 10"/>
          <p:cNvPicPr/>
          <p:nvPr userDrawn="1"/>
        </p:nvPicPr>
        <p:blipFill rotWithShape="1">
          <a:blip r:embed="rId5"/>
          <a:srcRect l="26343" t="10457" r="26602" b="7793"/>
          <a:stretch/>
        </p:blipFill>
        <p:spPr>
          <a:xfrm>
            <a:off x="-62512" y="3669319"/>
            <a:ext cx="974128" cy="1305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9583" y="5540672"/>
            <a:ext cx="1585402" cy="7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2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CF003-F5A1-4294-9CDF-5D190CE8CD5E}" type="datetime1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/>
          <a:srcRect r="5873"/>
          <a:stretch/>
        </p:blipFill>
        <p:spPr>
          <a:xfrm>
            <a:off x="-26275" y="711304"/>
            <a:ext cx="813385" cy="81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06" y="1825625"/>
            <a:ext cx="827293" cy="983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5" y="2803638"/>
            <a:ext cx="847495" cy="676336"/>
          </a:xfrm>
          <a:prstGeom prst="rect">
            <a:avLst/>
          </a:prstGeom>
        </p:spPr>
      </p:pic>
      <p:pic>
        <p:nvPicPr>
          <p:cNvPr id="13" name="Picture 12"/>
          <p:cNvPicPr/>
          <p:nvPr userDrawn="1"/>
        </p:nvPicPr>
        <p:blipFill rotWithShape="1">
          <a:blip r:embed="rId5"/>
          <a:srcRect l="26343" t="10457" r="26602" b="7793"/>
          <a:stretch/>
        </p:blipFill>
        <p:spPr>
          <a:xfrm>
            <a:off x="-62512" y="3669319"/>
            <a:ext cx="974128" cy="1305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9583" y="5540672"/>
            <a:ext cx="1585402" cy="7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0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3D25-FECC-414F-B6D4-943BB1E3435D}" type="datetime1">
              <a:rPr lang="en-US" smtClean="0"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E594-8919-4435-AD87-74F97DB9C157}" type="datetime1">
              <a:rPr lang="en-US" smtClean="0"/>
              <a:t>4/6/2017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9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1304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415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11504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AAD47-3C59-4776-90E6-B9EA97D40A53}" type="datetime1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 r="5873"/>
          <a:stretch/>
        </p:blipFill>
        <p:spPr>
          <a:xfrm>
            <a:off x="-26275" y="711304"/>
            <a:ext cx="813385" cy="81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06" y="1825625"/>
            <a:ext cx="827293" cy="983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5" y="2803638"/>
            <a:ext cx="847495" cy="676336"/>
          </a:xfrm>
          <a:prstGeom prst="rect">
            <a:avLst/>
          </a:prstGeom>
        </p:spPr>
      </p:pic>
      <p:pic>
        <p:nvPicPr>
          <p:cNvPr id="11" name="Picture 10"/>
          <p:cNvPicPr/>
          <p:nvPr userDrawn="1"/>
        </p:nvPicPr>
        <p:blipFill rotWithShape="1">
          <a:blip r:embed="rId5"/>
          <a:srcRect l="26343" t="10457" r="26602" b="7793"/>
          <a:stretch/>
        </p:blipFill>
        <p:spPr>
          <a:xfrm>
            <a:off x="-62512" y="3669319"/>
            <a:ext cx="974128" cy="1305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9583" y="5540672"/>
            <a:ext cx="1585402" cy="7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2648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25670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2668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ECDC-500F-452F-A1E4-F1703D7A838D}" type="datetime1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 r="5873"/>
          <a:stretch/>
        </p:blipFill>
        <p:spPr>
          <a:xfrm>
            <a:off x="-26275" y="711304"/>
            <a:ext cx="813385" cy="81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06" y="1825625"/>
            <a:ext cx="827293" cy="983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5" y="2803638"/>
            <a:ext cx="847495" cy="676336"/>
          </a:xfrm>
          <a:prstGeom prst="rect">
            <a:avLst/>
          </a:prstGeom>
        </p:spPr>
      </p:pic>
      <p:pic>
        <p:nvPicPr>
          <p:cNvPr id="11" name="Picture 10"/>
          <p:cNvPicPr/>
          <p:nvPr userDrawn="1"/>
        </p:nvPicPr>
        <p:blipFill rotWithShape="1">
          <a:blip r:embed="rId5"/>
          <a:srcRect l="26343" t="10457" r="26602" b="7793"/>
          <a:stretch/>
        </p:blipFill>
        <p:spPr>
          <a:xfrm>
            <a:off x="-62512" y="3669319"/>
            <a:ext cx="974128" cy="1305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9583" y="5540672"/>
            <a:ext cx="1585402" cy="7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1304"/>
            <a:ext cx="10515600" cy="97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D79FAECE-5431-4433-A848-EDBF7731054C}" type="datetime1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A7DAC8A1-7CF8-48DB-8213-EC8862FED68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47"/>
          <a:stretch/>
        </p:blipFill>
        <p:spPr>
          <a:xfrm>
            <a:off x="33413" y="63397"/>
            <a:ext cx="1609573" cy="46852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728440" y="-25509"/>
            <a:ext cx="10463560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2100" b="0" cap="none" spc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100" b="0" cap="none" spc="0" baseline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học Quốc gia TP. HCM</a:t>
            </a:r>
            <a:endParaRPr lang="en-US" sz="2100" b="0" cap="none" spc="0" smtClean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b="0" cap="none" spc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Trung tâm</a:t>
            </a:r>
            <a:r>
              <a:rPr lang="en-US" sz="2100" b="0" cap="none" spc="0" baseline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Nghiên cứu và Đào tạo Thiết kế Vi mạch</a:t>
            </a:r>
            <a:endParaRPr lang="en-US" sz="2100" b="0" cap="none" spc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73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4133" y="2198556"/>
            <a:ext cx="11277600" cy="1744794"/>
          </a:xfrm>
        </p:spPr>
        <p:txBody>
          <a:bodyPr>
            <a:normAutofit/>
          </a:bodyPr>
          <a:lstStyle/>
          <a:p>
            <a:r>
              <a:rPr lang="en-US" sz="4500" dirty="0" err="1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TỔNG</a:t>
            </a:r>
            <a:r>
              <a:rPr lang="en-US" sz="4500" dirty="0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4500" dirty="0" err="1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QUAN</a:t>
            </a:r>
            <a:r>
              <a:rPr lang="en-US" sz="4500" dirty="0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4500" dirty="0" err="1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VỀ</a:t>
            </a:r>
            <a:r>
              <a:rPr lang="en-US" sz="4500" dirty="0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br>
              <a:rPr lang="en-US" sz="4500" dirty="0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4500" dirty="0" err="1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QUY</a:t>
            </a:r>
            <a:r>
              <a:rPr lang="en-US" sz="4500" dirty="0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4500" dirty="0" err="1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TRÌNH</a:t>
            </a:r>
            <a:r>
              <a:rPr lang="en-US" sz="4500" dirty="0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4500" dirty="0" err="1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THIẾT</a:t>
            </a:r>
            <a:r>
              <a:rPr lang="en-US" sz="4500" dirty="0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4500" dirty="0" err="1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KẾ</a:t>
            </a:r>
            <a:r>
              <a:rPr lang="en-US" sz="4500" dirty="0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VI </a:t>
            </a:r>
            <a:r>
              <a:rPr lang="en-US" sz="4500" dirty="0" err="1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MẠCH</a:t>
            </a:r>
            <a:r>
              <a:rPr lang="en-US" sz="4500" dirty="0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4500" dirty="0" err="1" smtClean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SỐ</a:t>
            </a:r>
            <a:endParaRPr lang="en-US" sz="4500" dirty="0">
              <a:ln w="12700" cmpd="sng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vi </a:t>
            </a:r>
            <a:r>
              <a:rPr lang="en-US" dirty="0" err="1" smtClean="0"/>
              <a:t>mạch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1550" y="2443163"/>
            <a:ext cx="2484665" cy="4330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71981" y="2443163"/>
            <a:ext cx="2674302" cy="4330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19923" y="2443163"/>
            <a:ext cx="2641126" cy="43380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9007" y="1947677"/>
            <a:ext cx="2116015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Times" pitchFamily="18" charset="0"/>
              </a:rPr>
              <a:t>Vi </a:t>
            </a:r>
            <a:r>
              <a:rPr lang="en-US" sz="2500" dirty="0" err="1" smtClean="0">
                <a:latin typeface="Times" pitchFamily="18" charset="0"/>
              </a:rPr>
              <a:t>mạch</a:t>
            </a:r>
            <a:r>
              <a:rPr lang="en-US" sz="2500" dirty="0" smtClean="0">
                <a:latin typeface="Times" pitchFamily="18" charset="0"/>
              </a:rPr>
              <a:t> </a:t>
            </a:r>
            <a:r>
              <a:rPr lang="en-US" sz="2500" dirty="0" err="1" smtClean="0">
                <a:latin typeface="Times" pitchFamily="18" charset="0"/>
              </a:rPr>
              <a:t>số</a:t>
            </a:r>
            <a:endParaRPr lang="en-US" sz="2500" dirty="0" smtClean="0">
              <a:latin typeface="Times" pitchFamily="18" charset="0"/>
            </a:endParaRPr>
          </a:p>
          <a:p>
            <a:pPr algn="ctr"/>
            <a:r>
              <a:rPr lang="en-US" sz="2500" dirty="0" smtClean="0">
                <a:latin typeface="Times" pitchFamily="18" charset="0"/>
              </a:rPr>
              <a:t>(Digital IC)</a:t>
            </a:r>
            <a:endParaRPr lang="en-US" dirty="0">
              <a:latin typeface="Times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08822" y="1918225"/>
            <a:ext cx="2438400" cy="10306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Times" pitchFamily="18" charset="0"/>
              </a:rPr>
              <a:t>Vi </a:t>
            </a:r>
            <a:r>
              <a:rPr lang="en-US" sz="2500" dirty="0" err="1" smtClean="0">
                <a:latin typeface="Times" pitchFamily="18" charset="0"/>
              </a:rPr>
              <a:t>mạch</a:t>
            </a:r>
            <a:r>
              <a:rPr lang="en-US" sz="2500" dirty="0" smtClean="0">
                <a:latin typeface="Times" pitchFamily="18" charset="0"/>
              </a:rPr>
              <a:t> </a:t>
            </a:r>
            <a:r>
              <a:rPr lang="en-US" sz="2500" dirty="0" err="1" smtClean="0">
                <a:latin typeface="Times" pitchFamily="18" charset="0"/>
              </a:rPr>
              <a:t>tương</a:t>
            </a:r>
            <a:r>
              <a:rPr lang="en-US" sz="2500" dirty="0" smtClean="0">
                <a:latin typeface="Times" pitchFamily="18" charset="0"/>
              </a:rPr>
              <a:t> </a:t>
            </a:r>
            <a:r>
              <a:rPr lang="en-US" sz="2500" dirty="0" err="1" smtClean="0">
                <a:latin typeface="Times" pitchFamily="18" charset="0"/>
              </a:rPr>
              <a:t>tự</a:t>
            </a:r>
            <a:endParaRPr lang="en-US" sz="2500" dirty="0" smtClean="0">
              <a:latin typeface="Times" pitchFamily="18" charset="0"/>
            </a:endParaRPr>
          </a:p>
          <a:p>
            <a:pPr algn="ctr"/>
            <a:r>
              <a:rPr lang="en-US" sz="2500" dirty="0" smtClean="0">
                <a:latin typeface="Times" pitchFamily="18" charset="0"/>
              </a:rPr>
              <a:t>(Analog)</a:t>
            </a:r>
            <a:endParaRPr lang="en-US" sz="2500" dirty="0">
              <a:latin typeface="Times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02803" y="1966318"/>
            <a:ext cx="22860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Times" pitchFamily="18" charset="0"/>
              </a:rPr>
              <a:t>Vi </a:t>
            </a:r>
            <a:r>
              <a:rPr lang="en-US" sz="2500" dirty="0" err="1" smtClean="0">
                <a:latin typeface="Times" pitchFamily="18" charset="0"/>
              </a:rPr>
              <a:t>mạch</a:t>
            </a:r>
            <a:r>
              <a:rPr lang="en-US" sz="2500" dirty="0" smtClean="0">
                <a:latin typeface="Times" pitchFamily="18" charset="0"/>
              </a:rPr>
              <a:t> </a:t>
            </a:r>
            <a:r>
              <a:rPr lang="en-US" sz="2500" dirty="0" err="1" smtClean="0">
                <a:latin typeface="Times" pitchFamily="18" charset="0"/>
              </a:rPr>
              <a:t>tín</a:t>
            </a:r>
            <a:r>
              <a:rPr lang="en-US" sz="2500" dirty="0" smtClean="0">
                <a:latin typeface="Times" pitchFamily="18" charset="0"/>
              </a:rPr>
              <a:t> </a:t>
            </a:r>
            <a:r>
              <a:rPr lang="en-US" sz="2500" dirty="0" err="1" smtClean="0">
                <a:latin typeface="Times" pitchFamily="18" charset="0"/>
              </a:rPr>
              <a:t>hiệu</a:t>
            </a:r>
            <a:r>
              <a:rPr lang="en-US" sz="2500" dirty="0" smtClean="0">
                <a:latin typeface="Times" pitchFamily="18" charset="0"/>
              </a:rPr>
              <a:t> </a:t>
            </a:r>
            <a:r>
              <a:rPr lang="en-US" sz="2500" dirty="0" err="1" smtClean="0">
                <a:latin typeface="Times" pitchFamily="18" charset="0"/>
              </a:rPr>
              <a:t>hỗn</a:t>
            </a:r>
            <a:r>
              <a:rPr lang="en-US" sz="2500" dirty="0" smtClean="0">
                <a:latin typeface="Times" pitchFamily="18" charset="0"/>
              </a:rPr>
              <a:t> </a:t>
            </a:r>
            <a:r>
              <a:rPr lang="en-US" sz="2500" dirty="0" err="1" smtClean="0">
                <a:latin typeface="Times" pitchFamily="18" charset="0"/>
              </a:rPr>
              <a:t>hợp</a:t>
            </a:r>
            <a:endParaRPr lang="en-US" sz="2500" dirty="0" smtClean="0">
              <a:latin typeface="Times" pitchFamily="18" charset="0"/>
            </a:endParaRPr>
          </a:p>
          <a:p>
            <a:pPr algn="ctr"/>
            <a:r>
              <a:rPr lang="en-US" sz="2500" dirty="0" smtClean="0">
                <a:latin typeface="Times" pitchFamily="18" charset="0"/>
              </a:rPr>
              <a:t>(Mixed-signal)</a:t>
            </a:r>
            <a:endParaRPr lang="en-US" sz="2500" dirty="0">
              <a:latin typeface="Times" pitchFamily="18" charset="0"/>
            </a:endParaRPr>
          </a:p>
        </p:txBody>
      </p:sp>
      <p:sp>
        <p:nvSpPr>
          <p:cNvPr id="11" name="Bevel 10"/>
          <p:cNvSpPr/>
          <p:nvPr/>
        </p:nvSpPr>
        <p:spPr>
          <a:xfrm>
            <a:off x="8126604" y="3264710"/>
            <a:ext cx="2362199" cy="1362816"/>
          </a:xfrm>
          <a:prstGeom prst="beve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Bao gồm cả thành phần số và tương tự</a:t>
            </a:r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07" y="5591530"/>
            <a:ext cx="2116015" cy="11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43" y="5438849"/>
            <a:ext cx="2468880" cy="126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68" y="5158582"/>
            <a:ext cx="2057400" cy="1532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Bevel 14"/>
          <p:cNvSpPr/>
          <p:nvPr/>
        </p:nvSpPr>
        <p:spPr>
          <a:xfrm>
            <a:off x="1094016" y="3891012"/>
            <a:ext cx="2362199" cy="1043283"/>
          </a:xfrm>
          <a:prstGeom prst="beve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cổng</a:t>
            </a:r>
            <a:r>
              <a:rPr lang="en-US" dirty="0" smtClean="0"/>
              <a:t> logic</a:t>
            </a:r>
            <a:r>
              <a:rPr lang="en-US" dirty="0"/>
              <a:t>, buffer, MUX, Latch, Flip-Flop</a:t>
            </a:r>
          </a:p>
        </p:txBody>
      </p:sp>
      <p:sp>
        <p:nvSpPr>
          <p:cNvPr id="16" name="Bevel 15"/>
          <p:cNvSpPr/>
          <p:nvPr/>
        </p:nvSpPr>
        <p:spPr>
          <a:xfrm>
            <a:off x="4585023" y="3679231"/>
            <a:ext cx="2362199" cy="1006402"/>
          </a:xfrm>
          <a:prstGeom prst="beve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transistor, điện trở, tụ điện, cuộn cảm</a:t>
            </a:r>
            <a:endParaRPr lang="en-US" dirty="0"/>
          </a:p>
        </p:txBody>
      </p:sp>
      <p:sp>
        <p:nvSpPr>
          <p:cNvPr id="17" name="Bevel 16"/>
          <p:cNvSpPr/>
          <p:nvPr/>
        </p:nvSpPr>
        <p:spPr>
          <a:xfrm>
            <a:off x="1094016" y="3176412"/>
            <a:ext cx="2362199" cy="636019"/>
          </a:xfrm>
          <a:prstGeom prst="beve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sp>
        <p:nvSpPr>
          <p:cNvPr id="18" name="Bevel 17"/>
          <p:cNvSpPr/>
          <p:nvPr/>
        </p:nvSpPr>
        <p:spPr>
          <a:xfrm>
            <a:off x="4585023" y="2990895"/>
            <a:ext cx="2362199" cy="634956"/>
          </a:xfrm>
          <a:prstGeom prst="beve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06594" y="4933824"/>
            <a:ext cx="210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HCF4017B</a:t>
            </a:r>
            <a:endParaRPr lang="en-US" dirty="0" smtClean="0"/>
          </a:p>
          <a:p>
            <a:pPr algn="ctr"/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Johnson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64466" y="4721261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khuếch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19923" y="4688626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chip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thẻ</a:t>
            </a:r>
            <a:r>
              <a:rPr lang="en-US" dirty="0" smtClean="0"/>
              <a:t> RFID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68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smtClean="0"/>
              <a:t>vi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VI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DE62-D4AF-49E4-BC35-01A72086939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343025" y="6017734"/>
            <a:ext cx="7086597" cy="5211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43025" y="5389084"/>
            <a:ext cx="7086598" cy="5116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3025" y="3898349"/>
            <a:ext cx="7086598" cy="13737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43025" y="3188809"/>
            <a:ext cx="7086598" cy="5925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43025" y="1964434"/>
            <a:ext cx="7086599" cy="1107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- 7 </a:t>
            </a:r>
            <a:r>
              <a:rPr lang="en-US" dirty="0" err="1" smtClean="0"/>
              <a:t>bước</a:t>
            </a:r>
            <a:r>
              <a:rPr lang="en-US" dirty="0" smtClean="0"/>
              <a:t>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78267" y="1690688"/>
            <a:ext cx="1069180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 (Register Transfer Level)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iểm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iểm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layout</a:t>
            </a: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86596" y="2279847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29464" y="3300415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6595" y="5389084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6594" y="4421818"/>
            <a:ext cx="144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8808230" y="5385494"/>
            <a:ext cx="161460" cy="542833"/>
          </a:xfrm>
          <a:prstGeom prst="rightBrac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ight Brace 8"/>
          <p:cNvSpPr/>
          <p:nvPr/>
        </p:nvSpPr>
        <p:spPr>
          <a:xfrm>
            <a:off x="8766793" y="1999123"/>
            <a:ext cx="213360" cy="173824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06050" y="3995586"/>
            <a:ext cx="1554480" cy="1064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610601" y="4417122"/>
            <a:ext cx="1485906" cy="37402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06050" y="2277863"/>
            <a:ext cx="1554480" cy="1064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9618333" y="2755596"/>
            <a:ext cx="423869" cy="37402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5" grpId="0" animBg="1"/>
      <p:bldP spid="8" grpId="0" animBg="1"/>
      <p:bldP spid="7" grpId="0" animBg="1"/>
      <p:bldP spid="3" grpId="0"/>
      <p:bldP spid="11" grpId="0"/>
      <p:bldP spid="12" grpId="0"/>
      <p:bldP spid="17" grpId="0"/>
      <p:bldP spid="20" grpId="0" animBg="1"/>
      <p:bldP spid="9" grpId="0" animBg="1"/>
      <p:bldP spid="10" grpId="0" animBg="1"/>
      <p:bldP spid="13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- 7 </a:t>
            </a:r>
            <a:r>
              <a:rPr lang="en-US" dirty="0" err="1" smtClean="0"/>
              <a:t>bước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13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7363" y="1690689"/>
            <a:ext cx="9029700" cy="50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2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1: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chip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(Spec)</a:t>
            </a:r>
          </a:p>
          <a:p>
            <a:pPr lvl="1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vi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UART</a:t>
            </a:r>
            <a:r>
              <a:rPr lang="en-US" dirty="0" smtClean="0"/>
              <a:t>, </a:t>
            </a:r>
            <a:r>
              <a:rPr lang="en-US" dirty="0" err="1" smtClean="0"/>
              <a:t>SPI</a:t>
            </a:r>
            <a:r>
              <a:rPr lang="en-US" dirty="0" smtClean="0"/>
              <a:t>, USB, …</a:t>
            </a:r>
          </a:p>
          <a:p>
            <a:pPr lvl="1"/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vi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150Mhz</a:t>
            </a:r>
            <a:endParaRPr lang="en-US" dirty="0" smtClean="0"/>
          </a:p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lí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525" y="3843338"/>
            <a:ext cx="4463803" cy="3013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51" y="3660924"/>
            <a:ext cx="4709304" cy="30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5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2: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RTL</a:t>
            </a:r>
            <a:r>
              <a:rPr lang="en-US" dirty="0" smtClean="0"/>
              <a:t> code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6613"/>
          </a:xfrm>
        </p:spPr>
        <p:txBody>
          <a:bodyPr/>
          <a:lstStyle/>
          <a:p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chip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Verilog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VHDL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2" y="2705807"/>
            <a:ext cx="5972175" cy="24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0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6548"/>
            <a:ext cx="10515600" cy="979384"/>
          </a:xfrm>
        </p:spPr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3: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phỏng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ở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RTL</a:t>
            </a:r>
            <a:r>
              <a:rPr lang="en-US" dirty="0" smtClean="0"/>
              <a:t>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US" sz="2600" dirty="0" err="1" smtClean="0"/>
              <a:t>Kiểm</a:t>
            </a:r>
            <a:r>
              <a:rPr lang="en-US" sz="2600" dirty="0" smtClean="0"/>
              <a:t> </a:t>
            </a:r>
            <a:r>
              <a:rPr lang="en-US" sz="2600" dirty="0" err="1" smtClean="0"/>
              <a:t>tra</a:t>
            </a:r>
            <a:r>
              <a:rPr lang="en-US" sz="2600" dirty="0" smtClean="0"/>
              <a:t> </a:t>
            </a:r>
            <a:r>
              <a:rPr lang="en-US" sz="2600" dirty="0" err="1" smtClean="0"/>
              <a:t>tính</a:t>
            </a:r>
            <a:r>
              <a:rPr lang="en-US" sz="2600" dirty="0" smtClean="0"/>
              <a:t> </a:t>
            </a:r>
            <a:r>
              <a:rPr lang="en-US" sz="2600" dirty="0" err="1" smtClean="0"/>
              <a:t>đúng</a:t>
            </a:r>
            <a:r>
              <a:rPr lang="en-US" sz="2600" dirty="0" smtClean="0"/>
              <a:t> </a:t>
            </a:r>
            <a:r>
              <a:rPr lang="en-US" sz="2600" dirty="0" err="1" smtClean="0"/>
              <a:t>đắn</a:t>
            </a:r>
            <a:r>
              <a:rPr lang="en-US" sz="2600" dirty="0" smtClean="0"/>
              <a:t> </a:t>
            </a:r>
            <a:r>
              <a:rPr lang="en-US" sz="2600" dirty="0" err="1" smtClean="0"/>
              <a:t>về</a:t>
            </a:r>
            <a:r>
              <a:rPr lang="en-US" sz="2600" dirty="0" smtClean="0"/>
              <a:t> </a:t>
            </a:r>
            <a:r>
              <a:rPr lang="en-US" sz="2600" dirty="0" err="1" smtClean="0"/>
              <a:t>mặt</a:t>
            </a:r>
            <a:r>
              <a:rPr lang="en-US" sz="2600" dirty="0" smtClean="0"/>
              <a:t> </a:t>
            </a:r>
            <a:r>
              <a:rPr lang="en-US" sz="2600" dirty="0" err="1" smtClean="0"/>
              <a:t>chức</a:t>
            </a:r>
            <a:r>
              <a:rPr lang="en-US" sz="2600" dirty="0" smtClean="0"/>
              <a:t> </a:t>
            </a:r>
            <a:r>
              <a:rPr lang="en-US" sz="2600" dirty="0" err="1" smtClean="0"/>
              <a:t>năng</a:t>
            </a:r>
            <a:r>
              <a:rPr lang="en-US" sz="2600" dirty="0" smtClean="0"/>
              <a:t> </a:t>
            </a:r>
            <a:r>
              <a:rPr lang="en-US" sz="2600" dirty="0" err="1" smtClean="0"/>
              <a:t>của</a:t>
            </a:r>
            <a:r>
              <a:rPr lang="en-US" sz="2600" dirty="0" smtClean="0"/>
              <a:t> </a:t>
            </a:r>
            <a:r>
              <a:rPr lang="en-US" sz="2600" dirty="0" err="1" smtClean="0"/>
              <a:t>RTL</a:t>
            </a:r>
            <a:r>
              <a:rPr lang="en-US" sz="2600" dirty="0" smtClean="0"/>
              <a:t> code (functional verification)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err="1" smtClean="0"/>
              <a:t>Thực</a:t>
            </a:r>
            <a:r>
              <a:rPr lang="en-US" sz="2600" dirty="0" smtClean="0"/>
              <a:t> </a:t>
            </a:r>
            <a:r>
              <a:rPr lang="en-US" sz="2600" dirty="0" err="1" smtClean="0"/>
              <a:t>hiện</a:t>
            </a:r>
            <a:r>
              <a:rPr lang="en-US" sz="2600" dirty="0" smtClean="0"/>
              <a:t> </a:t>
            </a:r>
            <a:r>
              <a:rPr lang="en-US" sz="2600" dirty="0" err="1" smtClean="0"/>
              <a:t>dưới</a:t>
            </a:r>
            <a:r>
              <a:rPr lang="en-US" sz="2600" dirty="0" smtClean="0"/>
              <a:t> </a:t>
            </a:r>
            <a:r>
              <a:rPr lang="en-US" sz="2600" dirty="0" err="1" smtClean="0"/>
              <a:t>sự</a:t>
            </a:r>
            <a:r>
              <a:rPr lang="en-US" sz="2600" dirty="0" smtClean="0"/>
              <a:t> </a:t>
            </a:r>
            <a:r>
              <a:rPr lang="en-US" sz="2600" dirty="0" err="1" smtClean="0"/>
              <a:t>hỗ</a:t>
            </a:r>
            <a:r>
              <a:rPr lang="en-US" sz="2600" dirty="0" smtClean="0"/>
              <a:t> </a:t>
            </a:r>
            <a:r>
              <a:rPr lang="en-US" sz="2600" dirty="0" err="1" smtClean="0"/>
              <a:t>trợ</a:t>
            </a:r>
            <a:r>
              <a:rPr lang="en-US" sz="2600" dirty="0" smtClean="0"/>
              <a:t> </a:t>
            </a:r>
            <a:r>
              <a:rPr lang="en-US" sz="2600" dirty="0" err="1" smtClean="0"/>
              <a:t>của</a:t>
            </a:r>
            <a:r>
              <a:rPr lang="en-US" sz="2600" dirty="0" smtClean="0"/>
              <a:t> </a:t>
            </a:r>
            <a:r>
              <a:rPr lang="en-US" sz="2600" dirty="0" err="1" smtClean="0"/>
              <a:t>các</a:t>
            </a:r>
            <a:r>
              <a:rPr lang="en-US" sz="2600" dirty="0" smtClean="0"/>
              <a:t> </a:t>
            </a:r>
            <a:r>
              <a:rPr lang="en-US" sz="2600" dirty="0" err="1" smtClean="0"/>
              <a:t>phần</a:t>
            </a:r>
            <a:r>
              <a:rPr lang="en-US" sz="2600" dirty="0" smtClean="0"/>
              <a:t> </a:t>
            </a:r>
            <a:r>
              <a:rPr lang="en-US" sz="2600" dirty="0" err="1" smtClean="0"/>
              <a:t>mềm</a:t>
            </a:r>
            <a:r>
              <a:rPr lang="en-US" sz="2600" dirty="0" smtClean="0"/>
              <a:t> </a:t>
            </a:r>
            <a:r>
              <a:rPr lang="en-US" sz="2600" dirty="0" err="1" smtClean="0"/>
              <a:t>mô</a:t>
            </a:r>
            <a:r>
              <a:rPr lang="en-US" sz="2600" dirty="0" smtClean="0"/>
              <a:t> </a:t>
            </a:r>
            <a:r>
              <a:rPr lang="en-US" sz="2600" dirty="0" err="1" smtClean="0"/>
              <a:t>phỏng</a:t>
            </a:r>
            <a:r>
              <a:rPr lang="en-US" sz="2600" dirty="0" smtClean="0"/>
              <a:t> </a:t>
            </a:r>
            <a:r>
              <a:rPr lang="en-US" sz="2600" dirty="0" err="1" smtClean="0"/>
              <a:t>và</a:t>
            </a:r>
            <a:r>
              <a:rPr lang="en-US" sz="2600" dirty="0" smtClean="0"/>
              <a:t> </a:t>
            </a:r>
            <a:r>
              <a:rPr lang="en-US" sz="2600" dirty="0" err="1" smtClean="0"/>
              <a:t>phương</a:t>
            </a:r>
            <a:r>
              <a:rPr lang="en-US" sz="2600" dirty="0" smtClean="0"/>
              <a:t> </a:t>
            </a:r>
            <a:r>
              <a:rPr lang="en-US" sz="2600" dirty="0" err="1" smtClean="0"/>
              <a:t>pháp</a:t>
            </a:r>
            <a:r>
              <a:rPr lang="en-US" sz="2600" dirty="0" smtClean="0"/>
              <a:t> </a:t>
            </a:r>
            <a:r>
              <a:rPr lang="en-US" sz="2600" dirty="0" err="1" smtClean="0"/>
              <a:t>xây</a:t>
            </a:r>
            <a:r>
              <a:rPr lang="en-US" sz="2600" dirty="0" smtClean="0"/>
              <a:t> </a:t>
            </a:r>
            <a:r>
              <a:rPr lang="en-US" sz="2600" dirty="0" err="1" smtClean="0"/>
              <a:t>dựng</a:t>
            </a:r>
            <a:r>
              <a:rPr lang="en-US" sz="2600" dirty="0" smtClean="0"/>
              <a:t> </a:t>
            </a:r>
            <a:r>
              <a:rPr lang="en-US" sz="2600" dirty="0" err="1" smtClean="0"/>
              <a:t>môi</a:t>
            </a:r>
            <a:r>
              <a:rPr lang="en-US" sz="2600" dirty="0" smtClean="0"/>
              <a:t> </a:t>
            </a:r>
            <a:r>
              <a:rPr lang="en-US" sz="2600" dirty="0" err="1" smtClean="0"/>
              <a:t>trường</a:t>
            </a:r>
            <a:r>
              <a:rPr lang="en-US" sz="2600" dirty="0" smtClean="0"/>
              <a:t> </a:t>
            </a:r>
            <a:r>
              <a:rPr lang="en-US" sz="2600" dirty="0" err="1" smtClean="0"/>
              <a:t>kiểm</a:t>
            </a:r>
            <a:r>
              <a:rPr lang="en-US" sz="2600" dirty="0" smtClean="0"/>
              <a:t> </a:t>
            </a:r>
            <a:r>
              <a:rPr lang="en-US" sz="2600" dirty="0" err="1" smtClean="0"/>
              <a:t>tra</a:t>
            </a:r>
            <a:r>
              <a:rPr lang="en-US" sz="2600" dirty="0" smtClean="0"/>
              <a:t> (testbench)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8" y="2961190"/>
            <a:ext cx="4786312" cy="2128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76" y="2806561"/>
            <a:ext cx="4585637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3: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phỏng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ở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RTL</a:t>
            </a:r>
            <a:r>
              <a:rPr lang="en-US" dirty="0" smtClean="0"/>
              <a:t> (2)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07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 testbench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HDL</a:t>
            </a:r>
            <a:r>
              <a:rPr lang="en-US" dirty="0" smtClean="0"/>
              <a:t> code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đắn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1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1 testbench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ở </a:t>
            </a:r>
            <a:r>
              <a:rPr lang="en-US" dirty="0" err="1" smtClean="0"/>
              <a:t>ngõ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17</a:t>
            </a:fld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44" y="2400301"/>
            <a:ext cx="6929437" cy="31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1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4: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(Synthesis)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biên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RTL</a:t>
            </a:r>
            <a:r>
              <a:rPr lang="en-US" dirty="0" smtClean="0"/>
              <a:t> code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logic (AND, OR, </a:t>
            </a:r>
            <a:r>
              <a:rPr lang="en-US" dirty="0" err="1" smtClean="0"/>
              <a:t>XOR</a:t>
            </a:r>
            <a:r>
              <a:rPr lang="en-US" dirty="0" smtClean="0"/>
              <a:t>, NOT, FLIP-FLOP, …)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biên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(Design Compiler)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 flipV="1">
            <a:off x="846710" y="3735386"/>
            <a:ext cx="1107752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47" y="2992429"/>
            <a:ext cx="1574443" cy="693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7" y="2953539"/>
            <a:ext cx="1792411" cy="7897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76" y="2961421"/>
            <a:ext cx="1806950" cy="7961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808652"/>
            <a:ext cx="1867940" cy="1012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77" y="4021137"/>
            <a:ext cx="1738313" cy="16779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1364" y="3918477"/>
            <a:ext cx="1230836" cy="14071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9977" y="4134005"/>
            <a:ext cx="2743200" cy="109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RTL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logic (cell </a:t>
            </a:r>
            <a:r>
              <a:rPr lang="en-US" dirty="0" err="1"/>
              <a:t>chuẩn</a:t>
            </a:r>
            <a:r>
              <a:rPr lang="en-US" dirty="0"/>
              <a:t>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netlist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76" y="3802062"/>
            <a:ext cx="3284958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710" y="3802063"/>
            <a:ext cx="3349140" cy="190182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743099" y="5116513"/>
            <a:ext cx="1176338" cy="328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53978" y="3340397"/>
            <a:ext cx="988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netlist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5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vi </a:t>
            </a:r>
            <a:r>
              <a:rPr lang="en-US" dirty="0" err="1" smtClean="0"/>
              <a:t>mạch</a:t>
            </a:r>
            <a:endParaRPr lang="en-US" dirty="0" smtClean="0"/>
          </a:p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vi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(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)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64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5: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5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Layout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uá</a:t>
            </a:r>
            <a:r>
              <a:rPr lang="en-US" dirty="0" smtClean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layout (IC Compiler)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5" y="2791725"/>
            <a:ext cx="2257425" cy="2201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7" y="3156661"/>
            <a:ext cx="3349140" cy="16430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523334" y="2964218"/>
            <a:ext cx="2400300" cy="1856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IC</a:t>
            </a:r>
          </a:p>
          <a:p>
            <a:pPr algn="ctr"/>
            <a:r>
              <a:rPr lang="en-US" sz="2700" dirty="0" smtClean="0"/>
              <a:t>COMPILER</a:t>
            </a:r>
            <a:endParaRPr lang="en-US" sz="2700" dirty="0"/>
          </a:p>
        </p:txBody>
      </p:sp>
      <p:sp>
        <p:nvSpPr>
          <p:cNvPr id="9" name="Right Arrow 8"/>
          <p:cNvSpPr/>
          <p:nvPr/>
        </p:nvSpPr>
        <p:spPr>
          <a:xfrm>
            <a:off x="8237524" y="3688430"/>
            <a:ext cx="500062" cy="773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814498" y="3688430"/>
            <a:ext cx="500062" cy="773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6: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phỏng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layout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0913"/>
          </a:xfrm>
        </p:spPr>
        <p:txBody>
          <a:bodyPr/>
          <a:lstStyle/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RTL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netlist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vi </a:t>
            </a:r>
            <a:r>
              <a:rPr lang="en-US" dirty="0" err="1" smtClean="0"/>
              <a:t>phạm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timing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netlist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369" y="2567124"/>
            <a:ext cx="6459959" cy="23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2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7: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smtClean="0"/>
              <a:t>tạo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layout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 </a:t>
            </a:r>
            <a:r>
              <a:rPr lang="en-US" dirty="0" err="1" smtClean="0"/>
              <a:t>phỏng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5" y="3777337"/>
            <a:ext cx="2257425" cy="2201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2" b="14709"/>
          <a:stretch/>
        </p:blipFill>
        <p:spPr>
          <a:xfrm>
            <a:off x="4836561" y="3235410"/>
            <a:ext cx="3469239" cy="2771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686" y="3665326"/>
            <a:ext cx="2399063" cy="234135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929063" y="4371969"/>
            <a:ext cx="907498" cy="1100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593593" y="4371968"/>
            <a:ext cx="907498" cy="1100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85937" y="1611822"/>
            <a:ext cx="4014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2654" y="2073487"/>
            <a:ext cx="8831546" cy="46479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96774" y="1611821"/>
            <a:ext cx="267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8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(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)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VI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DE62-D4AF-49E4-BC35-01A72086939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62087" y="2071688"/>
            <a:ext cx="8763000" cy="325755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Notepad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EmEditor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LEDA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(Synopsys):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Quartus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(Altera),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Suite (Xilinx):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(Mentor):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1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43037" y="2076450"/>
            <a:ext cx="9458325" cy="22669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VCS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(Synopsys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NCSIM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(Cadence)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QUESTASIM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(Mentor Graphic)</a:t>
            </a:r>
          </a:p>
        </p:txBody>
      </p:sp>
    </p:spTree>
    <p:extLst>
      <p:ext uri="{BB962C8B-B14F-4D97-AF65-F5344CB8AC3E}">
        <p14:creationId xmlns:p14="http://schemas.microsoft.com/office/powerpoint/2010/main" val="27203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47787" y="1814513"/>
            <a:ext cx="8039100" cy="25431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 (Synopsys):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Compiler (Cadence):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Compiler (Synopsys): layout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PrimeTime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(Synopsys):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(timing)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47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VI </a:t>
            </a:r>
            <a:r>
              <a:rPr lang="en-US" dirty="0" err="1" smtClean="0"/>
              <a:t>MẠCH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/>
              <a:t>KẾ</a:t>
            </a:r>
            <a:r>
              <a:rPr lang="en-US" dirty="0"/>
              <a:t> VI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DE62-D4AF-49E4-BC35-01A72086939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DE62-D4AF-49E4-BC35-01A72086939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10-Point Star 5"/>
          <p:cNvSpPr/>
          <p:nvPr/>
        </p:nvSpPr>
        <p:spPr>
          <a:xfrm>
            <a:off x="2895600" y="1371600"/>
            <a:ext cx="6781800" cy="4495800"/>
          </a:xfrm>
          <a:prstGeom prst="star10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15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 </a:t>
            </a:r>
            <a:r>
              <a:rPr lang="en-US" dirty="0" err="1" smtClean="0"/>
              <a:t>mạch</a:t>
            </a:r>
            <a:r>
              <a:rPr lang="en-US" dirty="0" smtClean="0"/>
              <a:t> (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0" y="1825625"/>
            <a:ext cx="4676775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 </a:t>
            </a:r>
            <a:r>
              <a:rPr lang="en-US" dirty="0" err="1" smtClean="0"/>
              <a:t>mạch</a:t>
            </a:r>
            <a:r>
              <a:rPr lang="en-US" dirty="0" smtClean="0"/>
              <a:t> hay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chip,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IC (Integrated Circuit),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lõi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vi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28962" y="3729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54524"/>
              </p:ext>
            </p:extLst>
          </p:nvPr>
        </p:nvGraphicFramePr>
        <p:xfrm>
          <a:off x="6010275" y="2457449"/>
          <a:ext cx="5886507" cy="280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name="Visio" r:id="rId4" imgW="5143623" imgH="2447710" progId="Visio.Drawing.11">
                  <p:embed/>
                </p:oleObj>
              </mc:Choice>
              <mc:Fallback>
                <p:oleObj name="Visio" r:id="rId4" imgW="5143623" imgH="24477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2457449"/>
                        <a:ext cx="5886507" cy="28015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57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DE62-D4AF-49E4-BC35-01A72086939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10-Point Star 5"/>
          <p:cNvSpPr/>
          <p:nvPr/>
        </p:nvSpPr>
        <p:spPr>
          <a:xfrm>
            <a:off x="2895600" y="1371600"/>
            <a:ext cx="6781800" cy="4495800"/>
          </a:xfrm>
          <a:prstGeom prst="star10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4966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vi </a:t>
            </a:r>
            <a:r>
              <a:rPr lang="en-US" dirty="0" err="1" smtClean="0"/>
              <a:t>mạch</a:t>
            </a:r>
            <a:r>
              <a:rPr lang="en-US" dirty="0" smtClean="0"/>
              <a:t> (1)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fld id="{85D6DE62-D4AF-49E4-BC35-01A72086939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348973"/>
              </p:ext>
            </p:extLst>
          </p:nvPr>
        </p:nvGraphicFramePr>
        <p:xfrm>
          <a:off x="2394857" y="1705202"/>
          <a:ext cx="8548531" cy="4202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Visio" r:id="rId4" imgW="12139471" imgH="5971852" progId="Visio.Drawing.11">
                  <p:embed/>
                </p:oleObj>
              </mc:Choice>
              <mc:Fallback>
                <p:oleObj name="Visio" r:id="rId4" imgW="12139471" imgH="597185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857" y="1705202"/>
                        <a:ext cx="8548531" cy="42022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2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vi </a:t>
            </a:r>
            <a:r>
              <a:rPr lang="en-US" dirty="0" err="1" smtClean="0"/>
              <a:t>mạch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C8A1-7CF8-48DB-8213-EC8862FED680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6434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438486"/>
              </p:ext>
            </p:extLst>
          </p:nvPr>
        </p:nvGraphicFramePr>
        <p:xfrm>
          <a:off x="1171479" y="1811337"/>
          <a:ext cx="9534024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Visio" r:id="rId4" imgW="5290165" imgH="2709727" progId="Visio.Drawing.11">
                  <p:embed/>
                </p:oleObj>
              </mc:Choice>
              <mc:Fallback>
                <p:oleObj name="Visio" r:id="rId4" imgW="5290165" imgH="270972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479" y="1811337"/>
                        <a:ext cx="9534024" cy="4895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64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DE62-D4AF-49E4-BC35-01A72086939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10-Point Star 5"/>
          <p:cNvSpPr/>
          <p:nvPr/>
        </p:nvSpPr>
        <p:spPr>
          <a:xfrm>
            <a:off x="2590800" y="1371600"/>
            <a:ext cx="7239000" cy="4495800"/>
          </a:xfrm>
          <a:prstGeom prst="star10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36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10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12847</TotalTime>
  <Words>1459</Words>
  <Application>Microsoft Office PowerPoint</Application>
  <PresentationFormat>Widescreen</PresentationFormat>
  <Paragraphs>219</Paragraphs>
  <Slides>27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Times</vt:lpstr>
      <vt:lpstr>Times New Roman</vt:lpstr>
      <vt:lpstr>Office Theme</vt:lpstr>
      <vt:lpstr>Visio</vt:lpstr>
      <vt:lpstr>TỔNG QUAN VỀ  QUY TRÌNH THIẾT KẾ VI MẠCH SỐ</vt:lpstr>
      <vt:lpstr>NỘI DUNG CHÍNH</vt:lpstr>
      <vt:lpstr>CÁC KHÁI NIỆM CƠ BẢN VỀ  VI MẠCH</vt:lpstr>
      <vt:lpstr>PowerPoint Presentation</vt:lpstr>
      <vt:lpstr>Vi mạch (mạch tích hợp)</vt:lpstr>
      <vt:lpstr>PowerPoint Presentation</vt:lpstr>
      <vt:lpstr>Cấu tạo cơ bản của một vi mạch (1)</vt:lpstr>
      <vt:lpstr>Cấu tạo cơ bản của một vi mạch (2)</vt:lpstr>
      <vt:lpstr>PowerPoint Presentation</vt:lpstr>
      <vt:lpstr>Phân loại vi mạch</vt:lpstr>
      <vt:lpstr>Quy trình thiết kế vi mạch số</vt:lpstr>
      <vt:lpstr>Quy trình thiết kế - 7 bước (1)</vt:lpstr>
      <vt:lpstr>Quy trình thiết kế - 7 bước (2)</vt:lpstr>
      <vt:lpstr>Bước 1: Phân tích thiết kế</vt:lpstr>
      <vt:lpstr>Bước 2: Viết RTL code </vt:lpstr>
      <vt:lpstr>Bước 3: Mô phỏng và kiểm tra ở mức RTL (1)</vt:lpstr>
      <vt:lpstr>Bước 3: Mô phỏng và kiểm tra ở mức RTL (2) </vt:lpstr>
      <vt:lpstr>Bước 4: Tổng hợp (Synthesis)</vt:lpstr>
      <vt:lpstr>Tổng hợp (2)</vt:lpstr>
      <vt:lpstr>Bước 5: Layout</vt:lpstr>
      <vt:lpstr>Bước 6: Mô phỏng và kiểm tra sau layout </vt:lpstr>
      <vt:lpstr>Bước 7: Chế tạo </vt:lpstr>
      <vt:lpstr>Sản phẩm tạo ra</vt:lpstr>
      <vt:lpstr>Các công cụ (phần mềm) hỗ trợ </vt:lpstr>
      <vt:lpstr>Phần mềm cho bước phân tích thiết kế</vt:lpstr>
      <vt:lpstr>Phần mềm cho bước kiểm tra và sửa lỗi</vt:lpstr>
      <vt:lpstr>Phần mềm cho bước thiết kế vật lý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NGHIÊN CỨU ỨNG DỤNG CNTT SỬ DỤNG HỆ THỐNG MẠNG CẢM BIẾN KHÔNG DÂY</dc:title>
  <dc:creator>Tri Nguyen</dc:creator>
  <cp:lastModifiedBy>truong viet phuong</cp:lastModifiedBy>
  <cp:revision>496</cp:revision>
  <dcterms:created xsi:type="dcterms:W3CDTF">2016-08-13T11:44:59Z</dcterms:created>
  <dcterms:modified xsi:type="dcterms:W3CDTF">2017-04-06T05:21:58Z</dcterms:modified>
</cp:coreProperties>
</file>